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80700"/>
  <p:notesSz cx="7556500" cy="106807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2204" y="3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7556500" cy="10680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26920" y="354128"/>
            <a:ext cx="3836126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ЗВІТ ПО</a:t>
            </a:r>
            <a:r>
              <a:rPr sz="1000" b="1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ВИКОРИСТАННЮ</a:t>
            </a:r>
            <a:r>
              <a:rPr sz="1000" b="1" spc="-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КОШТІВ ЗА ГРУДЕНЬ</a:t>
            </a:r>
            <a:r>
              <a:rPr sz="1000" b="1" spc="25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2025 РІК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8328" y="527415"/>
            <a:ext cx="1915512" cy="10758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344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Контрагент</a:t>
            </a:r>
          </a:p>
          <a:p>
            <a:pPr marL="0" marR="0">
              <a:lnSpc>
                <a:spcPts val="1107"/>
              </a:lnSpc>
              <a:spcBef>
                <a:spcPts val="241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КОРП</a:t>
            </a:r>
            <a:r>
              <a:rPr sz="1000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«Дрібнооптовий»</a:t>
            </a:r>
            <a:r>
              <a:rPr sz="1000" spc="-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СМР</a:t>
            </a:r>
          </a:p>
          <a:p>
            <a:pPr marL="0" marR="0">
              <a:lnSpc>
                <a:spcPts val="1107"/>
              </a:lnSpc>
              <a:spcBef>
                <a:spcPts val="24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ТОВ «Сумські телекомсистеми»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101742" y="527415"/>
            <a:ext cx="512517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Договір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254508" y="527415"/>
            <a:ext cx="559653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Послуги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52626" y="527415"/>
            <a:ext cx="842280" cy="3234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b="1" spc="-11" dirty="0">
                <a:solidFill>
                  <a:srgbClr val="000000"/>
                </a:solidFill>
                <a:latin typeface="Times New Roman"/>
                <a:cs typeface="Times New Roman"/>
              </a:rPr>
              <a:t>Акт</a:t>
            </a:r>
            <a:r>
              <a:rPr sz="1000" b="1" spc="3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наданих</a:t>
            </a:r>
          </a:p>
          <a:p>
            <a:pPr marL="173397" marR="0">
              <a:lnSpc>
                <a:spcPts val="1103"/>
              </a:lnSpc>
              <a:spcBef>
                <a:spcPts val="9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послуг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458712" y="527415"/>
            <a:ext cx="881849" cy="3234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583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Сплачено</a:t>
            </a:r>
          </a:p>
          <a:p>
            <a:pPr marL="0" marR="0">
              <a:lnSpc>
                <a:spcPts val="1103"/>
              </a:lnSpc>
              <a:spcBef>
                <a:spcPts val="9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рахунок, грн.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165604" y="825044"/>
            <a:ext cx="3472454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КЕКВ</a:t>
            </a:r>
            <a:r>
              <a:rPr sz="1000" b="1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2210 Предмети, матеріали,</a:t>
            </a:r>
            <a:r>
              <a:rPr sz="1000" b="1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обладнання </a:t>
            </a:r>
            <a:r>
              <a:rPr sz="1000" b="1" spc="17" dirty="0">
                <a:solidFill>
                  <a:srgbClr val="000000"/>
                </a:solidFill>
                <a:latin typeface="Times New Roman"/>
                <a:cs typeface="Times New Roman"/>
              </a:rPr>
              <a:t>та</a:t>
            </a:r>
            <a:r>
              <a:rPr sz="1000" b="1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інвентар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883408" y="973948"/>
            <a:ext cx="1037118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8 від 03.12.25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944112" y="973948"/>
            <a:ext cx="1257874" cy="3249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1932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Новорічні</a:t>
            </a:r>
          </a:p>
          <a:p>
            <a:pPr marL="0" marR="0">
              <a:lnSpc>
                <a:spcPts val="1103"/>
              </a:lnSpc>
              <a:spcBef>
                <a:spcPts val="5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подарунки для дітей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245607" y="973948"/>
            <a:ext cx="1100368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85 від 04.12.25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635049" y="973948"/>
            <a:ext cx="566045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5500,00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471927" y="1276148"/>
            <a:ext cx="2858546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КЕКВ</a:t>
            </a:r>
            <a:r>
              <a:rPr sz="1000" b="1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2240 Оплата послуг (крім комунальних)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5370576" y="1425051"/>
            <a:ext cx="847754" cy="623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ЕЗ-4001-6</a:t>
            </a:r>
          </a:p>
          <a:p>
            <a:pPr marL="46864" marR="0">
              <a:lnSpc>
                <a:spcPts val="1103"/>
              </a:lnSpc>
              <a:spcBef>
                <a:spcPts val="5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 30.06.25</a:t>
            </a:r>
          </a:p>
          <a:p>
            <a:pPr marL="0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ЕЗ-4001-5</a:t>
            </a:r>
          </a:p>
          <a:p>
            <a:pPr marL="46864" marR="0">
              <a:lnSpc>
                <a:spcPts val="1103"/>
              </a:lnSpc>
              <a:spcBef>
                <a:spcPts val="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 31.05.25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6635496" y="1425051"/>
            <a:ext cx="566045" cy="10742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004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300,00</a:t>
            </a:r>
          </a:p>
          <a:p>
            <a:pPr marL="32004" marR="0">
              <a:lnSpc>
                <a:spcPts val="1103"/>
              </a:lnSpc>
              <a:spcBef>
                <a:spcPts val="125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300,00</a:t>
            </a:r>
          </a:p>
          <a:p>
            <a:pPr marL="32004" marR="0">
              <a:lnSpc>
                <a:spcPts val="1103"/>
              </a:lnSpc>
              <a:spcBef>
                <a:spcPts val="12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300,00</a:t>
            </a:r>
          </a:p>
          <a:p>
            <a:pPr marL="0" marR="0">
              <a:lnSpc>
                <a:spcPts val="1107"/>
              </a:lnSpc>
              <a:spcBef>
                <a:spcPts val="1295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1100,00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948940" y="1724204"/>
            <a:ext cx="905940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ЕЗ-4001/25</a:t>
            </a:r>
          </a:p>
          <a:p>
            <a:pPr marL="57911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11.02.25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3953256" y="1797356"/>
            <a:ext cx="1241137" cy="848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Телефонний зв’язок</a:t>
            </a:r>
          </a:p>
          <a:p>
            <a:pPr marL="312420" marR="0">
              <a:lnSpc>
                <a:spcPts val="1103"/>
              </a:lnSpc>
              <a:spcBef>
                <a:spcPts val="417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Інтернет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5224272" y="2022908"/>
            <a:ext cx="1139934" cy="623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ЕЗ-4001-11</a:t>
            </a:r>
          </a:p>
          <a:p>
            <a:pPr marL="176783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30.11.25</a:t>
            </a:r>
          </a:p>
          <a:p>
            <a:pPr marL="0" marR="0">
              <a:lnSpc>
                <a:spcPts val="1107"/>
              </a:lnSpc>
              <a:spcBef>
                <a:spcPts val="93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ПД-4001-11 від</a:t>
            </a:r>
          </a:p>
          <a:p>
            <a:pPr marL="272796" marR="0">
              <a:lnSpc>
                <a:spcPts val="1103"/>
              </a:lnSpc>
              <a:spcBef>
                <a:spcPts val="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30.11.25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2929127" y="2321163"/>
            <a:ext cx="942498" cy="3249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ПД-4001/25</a:t>
            </a:r>
          </a:p>
          <a:p>
            <a:pPr marL="315468" marR="0">
              <a:lnSpc>
                <a:spcPts val="1103"/>
              </a:lnSpc>
              <a:spcBef>
                <a:spcPts val="5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3102864" y="2612696"/>
            <a:ext cx="597668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11.02.25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338328" y="2778812"/>
            <a:ext cx="2233388" cy="1084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ФОП Цимбал Кирил Олександрович</a:t>
            </a:r>
          </a:p>
          <a:p>
            <a:pPr marL="0" marR="0">
              <a:lnSpc>
                <a:spcPts val="1103"/>
              </a:lnSpc>
              <a:spcBef>
                <a:spcPts val="603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ФОП Малюгін Володимир Антонович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3089148" y="2778812"/>
            <a:ext cx="623574" cy="7740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11 від</a:t>
            </a:r>
          </a:p>
          <a:p>
            <a:pPr marL="13716" marR="0">
              <a:lnSpc>
                <a:spcPts val="1103"/>
              </a:lnSpc>
              <a:spcBef>
                <a:spcPts val="3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24.12.25</a:t>
            </a:r>
          </a:p>
          <a:p>
            <a:pPr marL="0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10 від</a:t>
            </a:r>
          </a:p>
          <a:p>
            <a:pPr marL="13716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19.12.25</a:t>
            </a:r>
          </a:p>
          <a:p>
            <a:pPr marL="32003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9 від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5401055" y="2778812"/>
            <a:ext cx="788680" cy="7740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584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Ц439</a:t>
            </a:r>
          </a:p>
          <a:p>
            <a:pPr marL="0" marR="0">
              <a:lnSpc>
                <a:spcPts val="1103"/>
              </a:lnSpc>
              <a:spcBef>
                <a:spcPts val="3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25.12.25</a:t>
            </a:r>
          </a:p>
          <a:p>
            <a:pPr marL="100584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Ц373</a:t>
            </a:r>
          </a:p>
          <a:p>
            <a:pPr marL="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19.12.25</a:t>
            </a:r>
          </a:p>
          <a:p>
            <a:pPr marL="100584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Ц291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6635496" y="2778812"/>
            <a:ext cx="566045" cy="1993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004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860,00</a:t>
            </a:r>
          </a:p>
          <a:p>
            <a:pPr marL="32004" marR="0">
              <a:lnSpc>
                <a:spcPts val="1103"/>
              </a:lnSpc>
              <a:spcBef>
                <a:spcPts val="123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215,00</a:t>
            </a:r>
          </a:p>
          <a:p>
            <a:pPr marL="32004" marR="0">
              <a:lnSpc>
                <a:spcPts val="1103"/>
              </a:lnSpc>
              <a:spcBef>
                <a:spcPts val="12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215,00</a:t>
            </a:r>
          </a:p>
          <a:p>
            <a:pPr marL="32004" marR="0">
              <a:lnSpc>
                <a:spcPts val="1103"/>
              </a:lnSpc>
              <a:spcBef>
                <a:spcPts val="1344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750,00</a:t>
            </a:r>
          </a:p>
          <a:p>
            <a:pPr marL="32004" marR="0">
              <a:lnSpc>
                <a:spcPts val="1103"/>
              </a:lnSpc>
              <a:spcBef>
                <a:spcPts val="12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750,00</a:t>
            </a:r>
          </a:p>
          <a:p>
            <a:pPr marL="0" marR="0">
              <a:lnSpc>
                <a:spcPts val="1103"/>
              </a:lnSpc>
              <a:spcBef>
                <a:spcPts val="12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2250,00</a:t>
            </a:r>
          </a:p>
          <a:p>
            <a:pPr marL="32004" marR="0">
              <a:lnSpc>
                <a:spcPts val="1103"/>
              </a:lnSpc>
              <a:spcBef>
                <a:spcPts val="1394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150,00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4131564" y="3075992"/>
            <a:ext cx="884037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Комп’ютерна</a:t>
            </a:r>
          </a:p>
          <a:p>
            <a:pPr marL="167639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техніка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3102864" y="3521001"/>
            <a:ext cx="597668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19.12.25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5417440" y="3521001"/>
            <a:ext cx="788300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 19.12.25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5401055" y="3685592"/>
            <a:ext cx="788680" cy="7755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1206</a:t>
            </a:r>
          </a:p>
          <a:p>
            <a:pPr marL="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24.12.25</a:t>
            </a:r>
          </a:p>
          <a:p>
            <a:pPr marL="114300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1006</a:t>
            </a:r>
          </a:p>
          <a:p>
            <a:pPr marL="0" marR="0">
              <a:lnSpc>
                <a:spcPts val="1103"/>
              </a:lnSpc>
              <a:spcBef>
                <a:spcPts val="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24.12.25</a:t>
            </a:r>
          </a:p>
          <a:p>
            <a:pPr marL="114300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1205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3025140" y="3911144"/>
            <a:ext cx="751335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4005 від</a:t>
            </a:r>
          </a:p>
          <a:p>
            <a:pPr marL="77723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17.03.25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4035552" y="3911144"/>
            <a:ext cx="1075694" cy="4707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Адміністрування</a:t>
            </a:r>
          </a:p>
          <a:p>
            <a:pPr marL="11430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програмного</a:t>
            </a:r>
          </a:p>
          <a:p>
            <a:pPr marL="103631" marR="0">
              <a:lnSpc>
                <a:spcPts val="1103"/>
              </a:lnSpc>
              <a:spcBef>
                <a:spcPts val="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забезпечення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5401055" y="4429304"/>
            <a:ext cx="788680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05.12.25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338328" y="4593448"/>
            <a:ext cx="2297931" cy="3249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Управління поліції охорони</a:t>
            </a:r>
            <a:r>
              <a:rPr sz="10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 Сумській</a:t>
            </a:r>
          </a:p>
          <a:p>
            <a:pPr marL="0" marR="0">
              <a:lnSpc>
                <a:spcPts val="1103"/>
              </a:lnSpc>
              <a:spcBef>
                <a:spcPts val="5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області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2866644" y="4593448"/>
            <a:ext cx="1067856" cy="3249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17-0306-25-53</a:t>
            </a:r>
          </a:p>
          <a:p>
            <a:pPr marL="140207" marR="0">
              <a:lnSpc>
                <a:spcPts val="1103"/>
              </a:lnSpc>
              <a:spcBef>
                <a:spcPts val="5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22.01.25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5204460" y="4593448"/>
            <a:ext cx="1181425" cy="3249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СМ-0063155 від</a:t>
            </a:r>
          </a:p>
          <a:p>
            <a:pPr marL="292607" marR="0">
              <a:lnSpc>
                <a:spcPts val="1103"/>
              </a:lnSpc>
              <a:spcBef>
                <a:spcPts val="5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15.12.25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4175759" y="4667048"/>
            <a:ext cx="795741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004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Охоронної</a:t>
            </a:r>
          </a:p>
          <a:p>
            <a:pPr marL="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сигналізації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338328" y="5050648"/>
            <a:ext cx="2412526" cy="4712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ДУ «Сумський обласний</a:t>
            </a:r>
            <a:r>
              <a:rPr sz="1000" spc="1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центр контролю</a:t>
            </a:r>
          </a:p>
          <a:p>
            <a:pPr marL="0" marR="0">
              <a:lnSpc>
                <a:spcPts val="1103"/>
              </a:lnSpc>
              <a:spcBef>
                <a:spcPts val="5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та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профілактики хвороб</a:t>
            </a:r>
          </a:p>
          <a:p>
            <a:pPr marL="0" marR="0">
              <a:lnSpc>
                <a:spcPts val="1103"/>
              </a:lnSpc>
              <a:spcBef>
                <a:spcPts val="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МОЗ України»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3008376" y="5051096"/>
            <a:ext cx="786374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55/21 від</a:t>
            </a:r>
          </a:p>
          <a:p>
            <a:pPr marL="94488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22.01.25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4099559" y="5051096"/>
            <a:ext cx="949057" cy="470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Дератизація та</a:t>
            </a:r>
          </a:p>
          <a:p>
            <a:pPr marL="42672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дезинсенкція</a:t>
            </a:r>
          </a:p>
          <a:p>
            <a:pPr marL="100584" marR="0">
              <a:lnSpc>
                <a:spcPts val="1103"/>
              </a:lnSpc>
              <a:spcBef>
                <a:spcPts val="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приміщень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5401055" y="5051096"/>
            <a:ext cx="788680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536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55/21</a:t>
            </a:r>
          </a:p>
          <a:p>
            <a:pPr marL="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18.12.25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6635496" y="5051096"/>
            <a:ext cx="566045" cy="635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1381,02</a:t>
            </a:r>
          </a:p>
          <a:p>
            <a:pPr marL="0" marR="0">
              <a:lnSpc>
                <a:spcPts val="1103"/>
              </a:lnSpc>
              <a:spcBef>
                <a:spcPts val="24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6105,22</a:t>
            </a:r>
          </a:p>
        </p:txBody>
      </p:sp>
      <p:sp>
        <p:nvSpPr>
          <p:cNvPr id="42" name="object 42"/>
          <p:cNvSpPr txBox="1"/>
          <p:nvPr/>
        </p:nvSpPr>
        <p:spPr>
          <a:xfrm>
            <a:off x="338328" y="5508296"/>
            <a:ext cx="1443824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spc="-10" dirty="0">
                <a:solidFill>
                  <a:srgbClr val="000000"/>
                </a:solidFill>
                <a:latin typeface="Times New Roman"/>
                <a:cs typeface="Times New Roman"/>
              </a:rPr>
              <a:t>КП</a:t>
            </a:r>
            <a:r>
              <a:rPr sz="1000" spc="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«Міськсвітло»</a:t>
            </a:r>
            <a:r>
              <a:rPr sz="1000" spc="-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СМР</a:t>
            </a:r>
          </a:p>
        </p:txBody>
      </p:sp>
      <p:sp>
        <p:nvSpPr>
          <p:cNvPr id="43" name="object 43"/>
          <p:cNvSpPr txBox="1"/>
          <p:nvPr/>
        </p:nvSpPr>
        <p:spPr>
          <a:xfrm>
            <a:off x="3057144" y="5508296"/>
            <a:ext cx="687707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252 від</a:t>
            </a:r>
          </a:p>
          <a:p>
            <a:pPr marL="4572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29.11.25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4253484" y="5508296"/>
            <a:ext cx="639899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Технічне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5497068" y="5508296"/>
            <a:ext cx="597669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287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 від</a:t>
            </a:r>
          </a:p>
          <a:p>
            <a:pPr marL="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29.11.25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3980688" y="5654600"/>
            <a:ext cx="1186252" cy="470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6867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обслуговування</a:t>
            </a:r>
          </a:p>
          <a:p>
            <a:pPr marL="59435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зовнішніх мереж</a:t>
            </a:r>
          </a:p>
          <a:p>
            <a:pPr marL="0" marR="0">
              <a:lnSpc>
                <a:spcPts val="1103"/>
              </a:lnSpc>
              <a:spcBef>
                <a:spcPts val="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електропостачання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1769363" y="6102656"/>
            <a:ext cx="4264940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КЕКВ</a:t>
            </a:r>
            <a:r>
              <a:rPr sz="1000" b="1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2271-2272-2273-2275</a:t>
            </a:r>
            <a:r>
              <a:rPr sz="1000" b="1" spc="-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Оплата комунальних послуг </a:t>
            </a:r>
            <a:r>
              <a:rPr sz="1000" b="1" spc="17" dirty="0">
                <a:solidFill>
                  <a:srgbClr val="000000"/>
                </a:solidFill>
                <a:latin typeface="Times New Roman"/>
                <a:cs typeface="Times New Roman"/>
              </a:rPr>
              <a:t>та</a:t>
            </a:r>
            <a:r>
              <a:rPr sz="10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енергоносіїв</a:t>
            </a:r>
          </a:p>
        </p:txBody>
      </p:sp>
      <p:sp>
        <p:nvSpPr>
          <p:cNvPr id="48" name="object 48"/>
          <p:cNvSpPr txBox="1"/>
          <p:nvPr/>
        </p:nvSpPr>
        <p:spPr>
          <a:xfrm>
            <a:off x="338328" y="6251560"/>
            <a:ext cx="1666838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spc="-10" dirty="0">
                <a:solidFill>
                  <a:srgbClr val="000000"/>
                </a:solidFill>
                <a:latin typeface="Times New Roman"/>
                <a:cs typeface="Times New Roman"/>
              </a:rPr>
              <a:t>КП</a:t>
            </a:r>
            <a:r>
              <a:rPr sz="1000" spc="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«Міськводоканал» СМР</a:t>
            </a:r>
          </a:p>
        </p:txBody>
      </p:sp>
      <p:sp>
        <p:nvSpPr>
          <p:cNvPr id="49" name="object 49"/>
          <p:cNvSpPr txBox="1"/>
          <p:nvPr/>
        </p:nvSpPr>
        <p:spPr>
          <a:xfrm>
            <a:off x="3025140" y="6251560"/>
            <a:ext cx="751335" cy="3234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3064 від</a:t>
            </a:r>
          </a:p>
          <a:p>
            <a:pPr marL="77723" marR="0">
              <a:lnSpc>
                <a:spcPts val="1103"/>
              </a:lnSpc>
              <a:spcBef>
                <a:spcPts val="9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11.02.25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5245607" y="6251560"/>
            <a:ext cx="1100368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12 від 24.12.25</a:t>
            </a:r>
          </a:p>
        </p:txBody>
      </p:sp>
      <p:sp>
        <p:nvSpPr>
          <p:cNvPr id="51" name="object 51"/>
          <p:cNvSpPr txBox="1"/>
          <p:nvPr/>
        </p:nvSpPr>
        <p:spPr>
          <a:xfrm>
            <a:off x="6635496" y="6251560"/>
            <a:ext cx="566045" cy="1067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2858,86</a:t>
            </a:r>
          </a:p>
          <a:p>
            <a:pPr marL="0" marR="0">
              <a:lnSpc>
                <a:spcPts val="1103"/>
              </a:lnSpc>
              <a:spcBef>
                <a:spcPts val="9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2789,47</a:t>
            </a:r>
          </a:p>
          <a:p>
            <a:pPr marL="0" marR="0">
              <a:lnSpc>
                <a:spcPts val="1107"/>
              </a:lnSpc>
              <a:spcBef>
                <a:spcPts val="45"/>
              </a:spcBef>
              <a:spcAft>
                <a:spcPts val="0"/>
              </a:spcAft>
            </a:pPr>
            <a:r>
              <a:rPr sz="1000" u="sng" dirty="0">
                <a:solidFill>
                  <a:srgbClr val="000000"/>
                </a:solidFill>
                <a:latin typeface="Times New Roman"/>
                <a:cs typeface="Times New Roman"/>
              </a:rPr>
              <a:t>5648,33</a:t>
            </a:r>
          </a:p>
          <a:p>
            <a:pPr marL="0" marR="0">
              <a:lnSpc>
                <a:spcPts val="1103"/>
              </a:lnSpc>
              <a:spcBef>
                <a:spcPts val="10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2800,51</a:t>
            </a:r>
          </a:p>
          <a:p>
            <a:pPr marL="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2732,54</a:t>
            </a:r>
          </a:p>
          <a:p>
            <a:pPr marL="0" marR="0">
              <a:lnSpc>
                <a:spcPts val="1107"/>
              </a:lnSpc>
              <a:spcBef>
                <a:spcPts val="45"/>
              </a:spcBef>
              <a:spcAft>
                <a:spcPts val="0"/>
              </a:spcAft>
            </a:pPr>
            <a:r>
              <a:rPr sz="1000" u="sng" dirty="0">
                <a:solidFill>
                  <a:srgbClr val="000000"/>
                </a:solidFill>
                <a:latin typeface="Times New Roman"/>
                <a:cs typeface="Times New Roman"/>
              </a:rPr>
              <a:t>5533,05</a:t>
            </a:r>
          </a:p>
          <a:p>
            <a:pPr marL="0" marR="0">
              <a:lnSpc>
                <a:spcPts val="1103"/>
              </a:lnSpc>
              <a:spcBef>
                <a:spcPts val="10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6628,14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4052316" y="6695493"/>
            <a:ext cx="1041160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Водопостачання</a:t>
            </a:r>
          </a:p>
          <a:p>
            <a:pPr marL="10667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Водовідведення</a:t>
            </a:r>
          </a:p>
        </p:txBody>
      </p:sp>
      <p:sp>
        <p:nvSpPr>
          <p:cNvPr id="53" name="object 53"/>
          <p:cNvSpPr txBox="1"/>
          <p:nvPr/>
        </p:nvSpPr>
        <p:spPr>
          <a:xfrm>
            <a:off x="5483352" y="6695493"/>
            <a:ext cx="623573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11 від</a:t>
            </a:r>
          </a:p>
          <a:p>
            <a:pPr marL="13715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30.11.25</a:t>
            </a:r>
          </a:p>
        </p:txBody>
      </p:sp>
      <p:sp>
        <p:nvSpPr>
          <p:cNvPr id="54" name="object 54"/>
          <p:cNvSpPr txBox="1"/>
          <p:nvPr/>
        </p:nvSpPr>
        <p:spPr>
          <a:xfrm>
            <a:off x="5483352" y="7140500"/>
            <a:ext cx="623573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10 від</a:t>
            </a:r>
          </a:p>
          <a:p>
            <a:pPr marL="13715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31.10.25</a:t>
            </a:r>
          </a:p>
        </p:txBody>
      </p:sp>
      <p:sp>
        <p:nvSpPr>
          <p:cNvPr id="55" name="object 55"/>
          <p:cNvSpPr txBox="1"/>
          <p:nvPr/>
        </p:nvSpPr>
        <p:spPr>
          <a:xfrm>
            <a:off x="338328" y="7451397"/>
            <a:ext cx="1529064" cy="6414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ТОВ «Сумитеплоенерго»</a:t>
            </a:r>
          </a:p>
          <a:p>
            <a:pPr marL="0" marR="0">
              <a:lnSpc>
                <a:spcPts val="1103"/>
              </a:lnSpc>
              <a:spcBef>
                <a:spcPts val="2594"/>
              </a:spcBef>
              <a:spcAft>
                <a:spcPts val="0"/>
              </a:spcAft>
            </a:pPr>
            <a:r>
              <a:rPr sz="1000" spc="-15" dirty="0">
                <a:solidFill>
                  <a:srgbClr val="000000"/>
                </a:solidFill>
                <a:latin typeface="Times New Roman"/>
                <a:cs typeface="Times New Roman"/>
              </a:rPr>
              <a:t>АТ</a:t>
            </a:r>
            <a:r>
              <a:rPr sz="1000" spc="4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«Сумиобленерго»</a:t>
            </a:r>
          </a:p>
        </p:txBody>
      </p:sp>
      <p:sp>
        <p:nvSpPr>
          <p:cNvPr id="56" name="object 56"/>
          <p:cNvSpPr txBox="1"/>
          <p:nvPr/>
        </p:nvSpPr>
        <p:spPr>
          <a:xfrm>
            <a:off x="2965703" y="7451397"/>
            <a:ext cx="871886" cy="3244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1774-Т</a:t>
            </a:r>
            <a:r>
              <a:rPr sz="1000" spc="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</a:p>
          <a:p>
            <a:pPr marL="13716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23.01.25</a:t>
            </a:r>
          </a:p>
        </p:txBody>
      </p:sp>
      <p:sp>
        <p:nvSpPr>
          <p:cNvPr id="57" name="object 57"/>
          <p:cNvSpPr txBox="1"/>
          <p:nvPr/>
        </p:nvSpPr>
        <p:spPr>
          <a:xfrm>
            <a:off x="5245607" y="7451397"/>
            <a:ext cx="1100368" cy="330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12 від 22.12.25</a:t>
            </a:r>
          </a:p>
          <a:p>
            <a:pPr marL="237744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11 від</a:t>
            </a:r>
          </a:p>
        </p:txBody>
      </p:sp>
      <p:sp>
        <p:nvSpPr>
          <p:cNvPr id="58" name="object 58"/>
          <p:cNvSpPr txBox="1"/>
          <p:nvPr/>
        </p:nvSpPr>
        <p:spPr>
          <a:xfrm>
            <a:off x="6573012" y="7451397"/>
            <a:ext cx="692542" cy="330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128944,58</a:t>
            </a:r>
          </a:p>
          <a:p>
            <a:pPr marL="30480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99177,32</a:t>
            </a:r>
          </a:p>
        </p:txBody>
      </p:sp>
      <p:sp>
        <p:nvSpPr>
          <p:cNvPr id="59" name="object 59"/>
          <p:cNvSpPr txBox="1"/>
          <p:nvPr/>
        </p:nvSpPr>
        <p:spPr>
          <a:xfrm>
            <a:off x="4026408" y="7600748"/>
            <a:ext cx="1093657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Теплопостачання</a:t>
            </a:r>
          </a:p>
        </p:txBody>
      </p:sp>
      <p:sp>
        <p:nvSpPr>
          <p:cNvPr id="60" name="object 60"/>
          <p:cNvSpPr txBox="1"/>
          <p:nvPr/>
        </p:nvSpPr>
        <p:spPr>
          <a:xfrm>
            <a:off x="5497068" y="7750100"/>
            <a:ext cx="597669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30.11.25</a:t>
            </a:r>
          </a:p>
        </p:txBody>
      </p:sp>
      <p:sp>
        <p:nvSpPr>
          <p:cNvPr id="61" name="object 61"/>
          <p:cNvSpPr txBox="1"/>
          <p:nvPr/>
        </p:nvSpPr>
        <p:spPr>
          <a:xfrm>
            <a:off x="2930652" y="7914693"/>
            <a:ext cx="941965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1614001 від</a:t>
            </a:r>
          </a:p>
          <a:p>
            <a:pPr marL="172212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15.12.25</a:t>
            </a:r>
          </a:p>
        </p:txBody>
      </p:sp>
      <p:sp>
        <p:nvSpPr>
          <p:cNvPr id="62" name="object 62"/>
          <p:cNvSpPr txBox="1"/>
          <p:nvPr/>
        </p:nvSpPr>
        <p:spPr>
          <a:xfrm>
            <a:off x="5420868" y="7914693"/>
            <a:ext cx="749971" cy="9340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484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12 від</a:t>
            </a:r>
          </a:p>
          <a:p>
            <a:pPr marL="7620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10.12.25</a:t>
            </a:r>
          </a:p>
          <a:p>
            <a:pPr marL="62484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11 від</a:t>
            </a:r>
          </a:p>
          <a:p>
            <a:pPr marL="76200" marR="0">
              <a:lnSpc>
                <a:spcPts val="1103"/>
              </a:lnSpc>
              <a:spcBef>
                <a:spcPts val="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10.11.25</a:t>
            </a:r>
          </a:p>
          <a:p>
            <a:pPr marL="0" marR="0">
              <a:lnSpc>
                <a:spcPts val="1103"/>
              </a:lnSpc>
              <a:spcBef>
                <a:spcPts val="19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1624001</a:t>
            </a:r>
          </a:p>
          <a:p>
            <a:pPr marL="97535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-2512-1</a:t>
            </a:r>
          </a:p>
        </p:txBody>
      </p:sp>
      <p:sp>
        <p:nvSpPr>
          <p:cNvPr id="63" name="object 63"/>
          <p:cNvSpPr txBox="1"/>
          <p:nvPr/>
        </p:nvSpPr>
        <p:spPr>
          <a:xfrm>
            <a:off x="6603492" y="7914693"/>
            <a:ext cx="630558" cy="787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003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3174,49</a:t>
            </a:r>
          </a:p>
          <a:p>
            <a:pPr marL="0" marR="0">
              <a:lnSpc>
                <a:spcPts val="1103"/>
              </a:lnSpc>
              <a:spcBef>
                <a:spcPts val="12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11698,83</a:t>
            </a:r>
          </a:p>
          <a:p>
            <a:pPr marL="32003" marR="0">
              <a:lnSpc>
                <a:spcPts val="1103"/>
              </a:lnSpc>
              <a:spcBef>
                <a:spcPts val="1344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2129,70</a:t>
            </a:r>
          </a:p>
        </p:txBody>
      </p:sp>
      <p:sp>
        <p:nvSpPr>
          <p:cNvPr id="64" name="object 64"/>
          <p:cNvSpPr txBox="1"/>
          <p:nvPr/>
        </p:nvSpPr>
        <p:spPr>
          <a:xfrm>
            <a:off x="4104132" y="8064045"/>
            <a:ext cx="939314" cy="3244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923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Розподіл</a:t>
            </a:r>
          </a:p>
          <a:p>
            <a:pPr marL="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електроенергії</a:t>
            </a:r>
          </a:p>
        </p:txBody>
      </p:sp>
      <p:sp>
        <p:nvSpPr>
          <p:cNvPr id="65" name="object 65"/>
          <p:cNvSpPr txBox="1"/>
          <p:nvPr/>
        </p:nvSpPr>
        <p:spPr>
          <a:xfrm>
            <a:off x="338328" y="8524293"/>
            <a:ext cx="1385617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ТОВ «ЕНЕРА СУМИ»</a:t>
            </a:r>
          </a:p>
        </p:txBody>
      </p:sp>
      <p:sp>
        <p:nvSpPr>
          <p:cNvPr id="66" name="object 66"/>
          <p:cNvSpPr txBox="1"/>
          <p:nvPr/>
        </p:nvSpPr>
        <p:spPr>
          <a:xfrm>
            <a:off x="2930652" y="8524293"/>
            <a:ext cx="941965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1623451 від</a:t>
            </a:r>
          </a:p>
          <a:p>
            <a:pPr marL="172212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08.12.25</a:t>
            </a:r>
          </a:p>
        </p:txBody>
      </p:sp>
      <p:sp>
        <p:nvSpPr>
          <p:cNvPr id="67" name="object 67"/>
          <p:cNvSpPr txBox="1"/>
          <p:nvPr/>
        </p:nvSpPr>
        <p:spPr>
          <a:xfrm>
            <a:off x="5308092" y="8816901"/>
            <a:ext cx="974250" cy="13775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2963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16.12.25</a:t>
            </a:r>
          </a:p>
          <a:p>
            <a:pPr marL="112775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1623613</a:t>
            </a:r>
          </a:p>
          <a:p>
            <a:pPr marL="210311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-2512-1</a:t>
            </a:r>
          </a:p>
          <a:p>
            <a:pPr marL="92963" marR="0">
              <a:lnSpc>
                <a:spcPts val="1103"/>
              </a:lnSpc>
              <a:spcBef>
                <a:spcPts val="3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16.12.25</a:t>
            </a:r>
          </a:p>
          <a:p>
            <a:pPr marL="112775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1623613</a:t>
            </a:r>
          </a:p>
          <a:p>
            <a:pPr marL="210311" marR="0">
              <a:lnSpc>
                <a:spcPts val="1103"/>
              </a:lnSpc>
              <a:spcBef>
                <a:spcPts val="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-2511-2</a:t>
            </a:r>
          </a:p>
          <a:p>
            <a:pPr marL="92963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30.11.25</a:t>
            </a:r>
          </a:p>
          <a:p>
            <a:pPr marL="0" marR="0">
              <a:lnSpc>
                <a:spcPts val="1103"/>
              </a:lnSpc>
              <a:spcBef>
                <a:spcPts val="19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ОУ-0010268</a:t>
            </a:r>
          </a:p>
          <a:p>
            <a:pPr marL="92963" marR="0">
              <a:lnSpc>
                <a:spcPts val="1103"/>
              </a:lnSpc>
              <a:spcBef>
                <a:spcPts val="4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11.12.25</a:t>
            </a:r>
          </a:p>
        </p:txBody>
      </p:sp>
      <p:sp>
        <p:nvSpPr>
          <p:cNvPr id="68" name="object 68"/>
          <p:cNvSpPr txBox="1"/>
          <p:nvPr/>
        </p:nvSpPr>
        <p:spPr>
          <a:xfrm>
            <a:off x="2930652" y="8969301"/>
            <a:ext cx="941965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1623451 від</a:t>
            </a:r>
          </a:p>
          <a:p>
            <a:pPr marL="172212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24.01.25</a:t>
            </a:r>
          </a:p>
        </p:txBody>
      </p:sp>
      <p:sp>
        <p:nvSpPr>
          <p:cNvPr id="69" name="object 69"/>
          <p:cNvSpPr txBox="1"/>
          <p:nvPr/>
        </p:nvSpPr>
        <p:spPr>
          <a:xfrm>
            <a:off x="6635496" y="8969301"/>
            <a:ext cx="566045" cy="10788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7411,12</a:t>
            </a:r>
          </a:p>
          <a:p>
            <a:pPr marL="0" marR="0">
              <a:lnSpc>
                <a:spcPts val="1103"/>
              </a:lnSpc>
              <a:spcBef>
                <a:spcPts val="238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1015,26</a:t>
            </a:r>
          </a:p>
          <a:p>
            <a:pPr marL="0" marR="0">
              <a:lnSpc>
                <a:spcPts val="1103"/>
              </a:lnSpc>
              <a:spcBef>
                <a:spcPts val="24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1061,25</a:t>
            </a:r>
          </a:p>
        </p:txBody>
      </p:sp>
      <p:sp>
        <p:nvSpPr>
          <p:cNvPr id="70" name="object 70"/>
          <p:cNvSpPr txBox="1"/>
          <p:nvPr/>
        </p:nvSpPr>
        <p:spPr>
          <a:xfrm>
            <a:off x="4091940" y="9042453"/>
            <a:ext cx="962353" cy="3244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5259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Активна</a:t>
            </a:r>
          </a:p>
          <a:p>
            <a:pPr marL="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електроенергія</a:t>
            </a:r>
          </a:p>
        </p:txBody>
      </p:sp>
      <p:sp>
        <p:nvSpPr>
          <p:cNvPr id="71" name="object 71"/>
          <p:cNvSpPr txBox="1"/>
          <p:nvPr/>
        </p:nvSpPr>
        <p:spPr>
          <a:xfrm>
            <a:off x="338328" y="9869985"/>
            <a:ext cx="1255325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ТОВ «А-МУССОН»</a:t>
            </a:r>
          </a:p>
        </p:txBody>
      </p:sp>
      <p:sp>
        <p:nvSpPr>
          <p:cNvPr id="72" name="object 72"/>
          <p:cNvSpPr txBox="1"/>
          <p:nvPr/>
        </p:nvSpPr>
        <p:spPr>
          <a:xfrm>
            <a:off x="2884932" y="9869536"/>
            <a:ext cx="1033430" cy="3249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ЮО-В</a:t>
            </a:r>
            <a:r>
              <a:rPr sz="1000" spc="13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4/246а</a:t>
            </a:r>
          </a:p>
          <a:p>
            <a:pPr marL="359664" marR="0">
              <a:lnSpc>
                <a:spcPts val="1103"/>
              </a:lnSpc>
              <a:spcBef>
                <a:spcPts val="52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</a:p>
        </p:txBody>
      </p:sp>
      <p:sp>
        <p:nvSpPr>
          <p:cNvPr id="73" name="object 73"/>
          <p:cNvSpPr txBox="1"/>
          <p:nvPr/>
        </p:nvSpPr>
        <p:spPr>
          <a:xfrm>
            <a:off x="4037076" y="10016289"/>
            <a:ext cx="1071524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Управління з ПВ</a:t>
            </a:r>
          </a:p>
        </p:txBody>
      </p:sp>
      <p:sp>
        <p:nvSpPr>
          <p:cNvPr id="74" name="object 74"/>
          <p:cNvSpPr txBox="1"/>
          <p:nvPr/>
        </p:nvSpPr>
        <p:spPr>
          <a:xfrm>
            <a:off x="3102864" y="10162593"/>
            <a:ext cx="597668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06.05.25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object 2"/>
          <p:cNvSpPr/>
          <p:nvPr/>
        </p:nvSpPr>
        <p:spPr>
          <a:xfrm>
            <a:off x="266700" y="347979"/>
            <a:ext cx="7117080" cy="18028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877312" y="355652"/>
            <a:ext cx="1048123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ЮО-РВ 4/246</a:t>
            </a:r>
          </a:p>
          <a:p>
            <a:pPr marL="367284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08092" y="355652"/>
            <a:ext cx="974250" cy="324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ОУ-0010269</a:t>
            </a:r>
          </a:p>
          <a:p>
            <a:pPr marL="92963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11.12.25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635496" y="355652"/>
            <a:ext cx="566045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5118,00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162044" y="501956"/>
            <a:ext cx="823460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Вивіз</a:t>
            </a:r>
            <a:r>
              <a:rPr sz="1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сміття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102864" y="648260"/>
            <a:ext cx="597668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11.12.25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613659" y="803708"/>
            <a:ext cx="2573929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КЕКВ</a:t>
            </a:r>
            <a:r>
              <a:rPr sz="1000" b="1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2230 Оплата продуктів харчування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38328" y="952612"/>
            <a:ext cx="1042577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Державні</a:t>
            </a:r>
            <a:r>
              <a:rPr sz="1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кошти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603492" y="952612"/>
            <a:ext cx="630558" cy="7816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50594,27</a:t>
            </a:r>
          </a:p>
          <a:p>
            <a:pPr marL="32003" marR="0">
              <a:lnSpc>
                <a:spcPts val="1107"/>
              </a:lnSpc>
              <a:spcBef>
                <a:spcPts val="12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5922,44</a:t>
            </a:r>
          </a:p>
          <a:p>
            <a:pPr marL="64007" marR="0">
              <a:lnSpc>
                <a:spcPts val="1107"/>
              </a:lnSpc>
              <a:spcBef>
                <a:spcPts val="12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110,00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38328" y="1251315"/>
            <a:ext cx="1139094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Батьківські кошти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157984" y="1407212"/>
            <a:ext cx="3485337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КЕКВ</a:t>
            </a:r>
            <a:r>
              <a:rPr sz="1000" b="1" spc="1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2220 «Медикаменти</a:t>
            </a:r>
            <a:r>
              <a:rPr sz="1000" b="1" spc="-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та перев’язувальні матеріали»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338328" y="1556115"/>
            <a:ext cx="1828861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ТОВ «ВІОЛА МЕДТЕХНІКА»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5402580" y="1556115"/>
            <a:ext cx="785011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7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44349/20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4094988" y="1632764"/>
            <a:ext cx="958437" cy="469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108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Придбання</a:t>
            </a:r>
          </a:p>
          <a:p>
            <a:pPr marL="0" marR="0">
              <a:lnSpc>
                <a:spcPts val="1103"/>
              </a:lnSpc>
              <a:spcBef>
                <a:spcPts val="98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дезінфікуючих</a:t>
            </a:r>
          </a:p>
          <a:p>
            <a:pPr marL="210311" marR="0">
              <a:lnSpc>
                <a:spcPts val="1103"/>
              </a:lnSpc>
              <a:spcBef>
                <a:spcPts val="3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засобів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401055" y="1702868"/>
            <a:ext cx="788680" cy="475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10.12.25</a:t>
            </a:r>
          </a:p>
          <a:p>
            <a:pPr marL="33528" marR="0">
              <a:lnSpc>
                <a:spcPts val="1103"/>
              </a:lnSpc>
              <a:spcBef>
                <a:spcPts val="9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44349/7</a:t>
            </a:r>
          </a:p>
          <a:p>
            <a:pPr marL="0" marR="0">
              <a:lnSpc>
                <a:spcPts val="1103"/>
              </a:lnSpc>
              <a:spcBef>
                <a:spcPts val="36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від</a:t>
            </a:r>
            <a:r>
              <a:rPr sz="1000" spc="1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10.12.25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2883408" y="1779068"/>
            <a:ext cx="1037118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№ 1 від 10.12.25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6667500" y="1855268"/>
            <a:ext cx="502796" cy="17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3"/>
              </a:lnSpc>
              <a:spcBef>
                <a:spcPts val="0"/>
              </a:spcBef>
              <a:spcAft>
                <a:spcPts val="0"/>
              </a:spcAft>
            </a:pPr>
            <a:r>
              <a:rPr sz="1000" dirty="0">
                <a:solidFill>
                  <a:srgbClr val="000000"/>
                </a:solidFill>
                <a:latin typeface="Times New Roman"/>
                <a:cs typeface="Times New Roman"/>
              </a:rPr>
              <a:t>325,00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392</Words>
  <Application>Microsoft Office PowerPoint</Application>
  <PresentationFormat>Произвольный</PresentationFormat>
  <Paragraphs>188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Theme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doc2pdf</dc:creator>
  <cp:lastModifiedBy>Ирина</cp:lastModifiedBy>
  <cp:revision>3</cp:revision>
  <dcterms:modified xsi:type="dcterms:W3CDTF">2026-02-23T10:33:36Z</dcterms:modified>
</cp:coreProperties>
</file>