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9" autoAdjust="0"/>
    <p:restoredTop sz="94718" autoAdjust="0"/>
  </p:normalViewPr>
  <p:slideViewPr>
    <p:cSldViewPr>
      <p:cViewPr varScale="1">
        <p:scale>
          <a:sx n="103" d="100"/>
          <a:sy n="103" d="100"/>
        </p:scale>
        <p:origin x="-2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520" y="2130425"/>
            <a:ext cx="8892480" cy="1470025"/>
          </a:xfrm>
        </p:spPr>
        <p:txBody>
          <a:bodyPr>
            <a:normAutofit fontScale="90000"/>
          </a:bodyPr>
          <a:lstStyle/>
          <a:p>
            <a:r>
              <a:rPr lang="ru-RU" dirty="0" smtClean="0">
                <a:latin typeface="Arial Black" pitchFamily="34" charset="0"/>
              </a:rPr>
              <a:t>«</a:t>
            </a:r>
            <a:r>
              <a:rPr lang="ru-RU" sz="5300" dirty="0" err="1" smtClean="0">
                <a:latin typeface="Arial Black" pitchFamily="34" charset="0"/>
              </a:rPr>
              <a:t>Хвилинки</a:t>
            </a:r>
            <a:r>
              <a:rPr lang="ru-RU" sz="5300" dirty="0" smtClean="0">
                <a:latin typeface="Arial Black" pitchFamily="34" charset="0"/>
              </a:rPr>
              <a:t>  </a:t>
            </a:r>
            <a:r>
              <a:rPr lang="ru-RU" sz="5300" dirty="0" err="1" smtClean="0">
                <a:latin typeface="Arial Black" pitchFamily="34" charset="0"/>
              </a:rPr>
              <a:t>милування</a:t>
            </a:r>
            <a:r>
              <a:rPr lang="ru-RU" sz="5300" dirty="0" smtClean="0">
                <a:latin typeface="Arial Black" pitchFamily="34" charset="0"/>
              </a:rPr>
              <a:t> </a:t>
            </a:r>
            <a:br>
              <a:rPr lang="ru-RU" sz="5300" dirty="0" smtClean="0">
                <a:latin typeface="Arial Black" pitchFamily="34" charset="0"/>
              </a:rPr>
            </a:br>
            <a:r>
              <a:rPr lang="ru-RU" sz="5300" dirty="0" smtClean="0">
                <a:latin typeface="Arial Black" pitchFamily="34" charset="0"/>
              </a:rPr>
              <a:t>в природ</a:t>
            </a:r>
            <a:r>
              <a:rPr lang="uk-UA" sz="5300" dirty="0" smtClean="0">
                <a:latin typeface="Arial Black" pitchFamily="34" charset="0"/>
              </a:rPr>
              <a:t>і</a:t>
            </a:r>
            <a:r>
              <a:rPr lang="ru-RU" sz="5300" dirty="0" smtClean="0">
                <a:latin typeface="Arial Black" pitchFamily="34" charset="0"/>
              </a:rPr>
              <a:t>»</a:t>
            </a:r>
            <a:r>
              <a:rPr lang="uk-UA" dirty="0" smtClean="0">
                <a:latin typeface="Arial Black" pitchFamily="34" charset="0"/>
              </a:rPr>
              <a:t/>
            </a:r>
            <a:br>
              <a:rPr lang="uk-UA" dirty="0" smtClean="0">
                <a:latin typeface="Arial Black" pitchFamily="34" charset="0"/>
              </a:rPr>
            </a:br>
            <a:r>
              <a:rPr lang="uk-UA" dirty="0" smtClean="0">
                <a:latin typeface="Arial Black" pitchFamily="34" charset="0"/>
              </a:rPr>
              <a:t>(</a:t>
            </a:r>
            <a:r>
              <a:rPr lang="uk-UA" sz="4000" dirty="0" smtClean="0">
                <a:latin typeface="Arial Black" pitchFamily="34" charset="0"/>
              </a:rPr>
              <a:t>використання  педагогічної спадщини  В.Сухомлинського</a:t>
            </a:r>
            <a:r>
              <a:rPr lang="uk-UA" dirty="0" smtClean="0">
                <a:latin typeface="Arial Black" pitchFamily="34" charset="0"/>
              </a:rPr>
              <a:t>)</a:t>
            </a:r>
            <a:r>
              <a:rPr lang="en-US" dirty="0" smtClean="0">
                <a:latin typeface="Arial Black" pitchFamily="34" charset="0"/>
              </a:rPr>
              <a:t/>
            </a:r>
            <a:br>
              <a:rPr lang="en-US" dirty="0" smtClean="0">
                <a:latin typeface="Arial Black" pitchFamily="34" charset="0"/>
              </a:rPr>
            </a:br>
            <a:endParaRPr lang="ru-RU" dirty="0"/>
          </a:p>
        </p:txBody>
      </p:sp>
      <p:sp>
        <p:nvSpPr>
          <p:cNvPr id="3" name="Подзаголовок 2"/>
          <p:cNvSpPr>
            <a:spLocks noGrp="1"/>
          </p:cNvSpPr>
          <p:nvPr>
            <p:ph type="subTitle" idx="1"/>
          </p:nvPr>
        </p:nvSpPr>
        <p:spPr>
          <a:xfrm>
            <a:off x="2915816" y="5517232"/>
            <a:ext cx="6012160" cy="1152128"/>
          </a:xfrm>
        </p:spPr>
        <p:txBody>
          <a:bodyPr>
            <a:normAutofit/>
          </a:bodyPr>
          <a:lstStyle/>
          <a:p>
            <a:r>
              <a:rPr lang="uk-UA" sz="2800" dirty="0" smtClean="0">
                <a:solidFill>
                  <a:schemeClr val="tx1"/>
                </a:solidFill>
                <a:latin typeface="Arial Black" pitchFamily="34" charset="0"/>
              </a:rPr>
              <a:t>Підготувала  Дяденко В.Л.</a:t>
            </a:r>
            <a:endParaRPr lang="ru-RU" sz="28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nypics.ru-43170.jpg"/>
          <p:cNvPicPr>
            <a:picLocks noChangeAspect="1"/>
          </p:cNvPicPr>
          <p:nvPr/>
        </p:nvPicPr>
        <p:blipFill>
          <a:blip r:embed="rId2" cstate="print"/>
          <a:stretch>
            <a:fillRect/>
          </a:stretch>
        </p:blipFill>
        <p:spPr>
          <a:xfrm>
            <a:off x="0" y="0"/>
            <a:ext cx="9144000" cy="6858000"/>
          </a:xfrm>
          <a:prstGeom prst="rect">
            <a:avLst/>
          </a:prstGeom>
        </p:spPr>
      </p:pic>
      <p:pic>
        <p:nvPicPr>
          <p:cNvPr id="1029" name="Picture 5" descr="http://medsaitos.ru/articles/wp-content/uploads/2015/06/93146-vihovn-godini-pro-gepatit-v-shkol.jpg"/>
          <p:cNvPicPr>
            <a:picLocks noChangeAspect="1" noChangeArrowheads="1"/>
          </p:cNvPicPr>
          <p:nvPr/>
        </p:nvPicPr>
        <p:blipFill>
          <a:blip r:embed="rId3" cstate="print"/>
          <a:srcRect/>
          <a:stretch>
            <a:fillRect/>
          </a:stretch>
        </p:blipFill>
        <p:spPr bwMode="auto">
          <a:xfrm>
            <a:off x="4139952" y="3573016"/>
            <a:ext cx="4499992" cy="3052858"/>
          </a:xfrm>
          <a:prstGeom prst="rect">
            <a:avLst/>
          </a:prstGeom>
          <a:noFill/>
        </p:spPr>
      </p:pic>
      <p:pic>
        <p:nvPicPr>
          <p:cNvPr id="1030" name="Picture 6" descr="C:\Users\Артем\Desktop\Новая папка\img1.jpg"/>
          <p:cNvPicPr>
            <a:picLocks noChangeAspect="1" noChangeArrowheads="1"/>
          </p:cNvPicPr>
          <p:nvPr/>
        </p:nvPicPr>
        <p:blipFill>
          <a:blip r:embed="rId4" cstate="print"/>
          <a:srcRect/>
          <a:stretch>
            <a:fillRect/>
          </a:stretch>
        </p:blipFill>
        <p:spPr bwMode="auto">
          <a:xfrm>
            <a:off x="539552" y="260648"/>
            <a:ext cx="4098032" cy="3073524"/>
          </a:xfrm>
          <a:prstGeom prst="rect">
            <a:avLst/>
          </a:prstGeom>
          <a:noFill/>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27384"/>
            <a:ext cx="9468544" cy="7101408"/>
          </a:xfrm>
          <a:prstGeom prst="rect">
            <a:avLst/>
          </a:prstGeom>
        </p:spPr>
      </p:pic>
      <p:sp>
        <p:nvSpPr>
          <p:cNvPr id="3" name="Содержимое 2"/>
          <p:cNvSpPr>
            <a:spLocks noGrp="1"/>
          </p:cNvSpPr>
          <p:nvPr>
            <p:ph idx="1"/>
          </p:nvPr>
        </p:nvSpPr>
        <p:spPr>
          <a:xfrm>
            <a:off x="0" y="476672"/>
            <a:ext cx="5220072" cy="6120680"/>
          </a:xfrm>
        </p:spPr>
        <p:txBody>
          <a:bodyPr>
            <a:normAutofit fontScale="70000" lnSpcReduction="20000"/>
          </a:bodyPr>
          <a:lstStyle/>
          <a:p>
            <a:pPr>
              <a:buNone/>
            </a:pPr>
            <a:r>
              <a:rPr lang="uk-UA" b="1" dirty="0" smtClean="0"/>
              <a:t>		</a:t>
            </a:r>
            <a:r>
              <a:rPr lang="uk-UA" dirty="0" smtClean="0"/>
              <a:t>Природа є важливим засобом гармонійного всебічного розвитку дитини. Василь Сухомлинський зазначав, що «природа - величезної ваги виховний фактор, що накладає свій відбиток на весь характер педагогічного процесу».</a:t>
            </a:r>
          </a:p>
          <a:p>
            <a:pPr>
              <a:buNone/>
            </a:pPr>
            <a:r>
              <a:rPr lang="uk-UA" dirty="0" smtClean="0"/>
              <a:t>		Активне спілкування з природою народжує і зміцнює у дитини безцінну якість, властиву людській особистості,- доброту. Але як же дати відчути малому радість перших відкриттів, коли він входить у дивний світ, що навколо нього? Як перетворити природу у могутній засіб виховання гуманних почуттів? І чи зможе дошкільник засвоїти </a:t>
            </a:r>
            <a:r>
              <a:rPr lang="uk-UA" dirty="0" err="1" smtClean="0"/>
              <a:t>причинові</a:t>
            </a:r>
            <a:r>
              <a:rPr lang="uk-UA" dirty="0" smtClean="0"/>
              <a:t> зв'язки між явищами, зрозуміти залежність між природними об'єктами? Виявляється, може, і найпростіший шлях до цього - спостереження</a:t>
            </a:r>
            <a:endParaRPr lang="uk-UA" dirty="0"/>
          </a:p>
        </p:txBody>
      </p:sp>
      <p:pic>
        <p:nvPicPr>
          <p:cNvPr id="2050" name="Picture 2" descr="C:\Users\Артем\Desktop\Новая папка\d008.jpg"/>
          <p:cNvPicPr>
            <a:picLocks noChangeAspect="1" noChangeArrowheads="1"/>
          </p:cNvPicPr>
          <p:nvPr/>
        </p:nvPicPr>
        <p:blipFill>
          <a:blip r:embed="rId3" cstate="print"/>
          <a:srcRect/>
          <a:stretch>
            <a:fillRect/>
          </a:stretch>
        </p:blipFill>
        <p:spPr bwMode="auto">
          <a:xfrm>
            <a:off x="6012160" y="908720"/>
            <a:ext cx="2915816" cy="2186862"/>
          </a:xfrm>
          <a:prstGeom prst="rect">
            <a:avLst/>
          </a:prstGeom>
          <a:noFill/>
        </p:spPr>
      </p:pic>
      <p:pic>
        <p:nvPicPr>
          <p:cNvPr id="2052" name="Picture 4" descr="C:\Users\Артем\Desktop\Новая папка\IMG_0354.jpg"/>
          <p:cNvPicPr>
            <a:picLocks noChangeAspect="1" noChangeArrowheads="1"/>
          </p:cNvPicPr>
          <p:nvPr/>
        </p:nvPicPr>
        <p:blipFill>
          <a:blip r:embed="rId4" cstate="print"/>
          <a:srcRect/>
          <a:stretch>
            <a:fillRect/>
          </a:stretch>
        </p:blipFill>
        <p:spPr bwMode="auto">
          <a:xfrm>
            <a:off x="5888612" y="3861048"/>
            <a:ext cx="3255388" cy="2387284"/>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683568" y="-1143000"/>
            <a:ext cx="8229600" cy="1143000"/>
          </a:xfrm>
        </p:spPr>
        <p:txBody>
          <a:bodyPr/>
          <a:lstStyle/>
          <a:p>
            <a:endParaRPr lang="uk-UA" dirty="0"/>
          </a:p>
        </p:txBody>
      </p:sp>
      <p:sp>
        <p:nvSpPr>
          <p:cNvPr id="3" name="Содержимое 2"/>
          <p:cNvSpPr>
            <a:spLocks noGrp="1"/>
          </p:cNvSpPr>
          <p:nvPr>
            <p:ph idx="1"/>
          </p:nvPr>
        </p:nvSpPr>
        <p:spPr>
          <a:xfrm>
            <a:off x="3275856" y="260648"/>
            <a:ext cx="5544616" cy="6453336"/>
          </a:xfrm>
        </p:spPr>
        <p:txBody>
          <a:bodyPr>
            <a:normAutofit fontScale="47500" lnSpcReduction="20000"/>
          </a:bodyPr>
          <a:lstStyle/>
          <a:p>
            <a:pPr>
              <a:buNone/>
            </a:pPr>
            <a:r>
              <a:rPr lang="uk-UA" b="1" dirty="0" smtClean="0"/>
              <a:t>		</a:t>
            </a:r>
            <a:r>
              <a:rPr lang="uk-UA" sz="4400" dirty="0" smtClean="0"/>
              <a:t>В. О. Сухомлинський називав уроки мандрівками до джерела мислення і мови - до чудової краси природи. Він </a:t>
            </a:r>
            <a:r>
              <a:rPr lang="uk-UA" sz="5500" dirty="0" smtClean="0"/>
              <a:t>РАДИВ</a:t>
            </a:r>
            <a:r>
              <a:rPr lang="uk-UA" sz="4400" dirty="0" smtClean="0"/>
              <a:t> відкривати віконце у світ краси слова поступово, щоб не переобтяжувати розум дитини і не набридати їй.</a:t>
            </a:r>
          </a:p>
          <a:p>
            <a:pPr>
              <a:buNone/>
            </a:pPr>
            <a:r>
              <a:rPr lang="uk-UA" sz="4400" dirty="0" smtClean="0"/>
              <a:t>		Особливу увагу Василь Олександрович радив звертати на виховання у дітей дбайливого ставлення до природи, її багатств. Він вважав, що духовне збагачення людини необхідно поєднувати з постійним спілкуванням з природою. </a:t>
            </a:r>
          </a:p>
          <a:p>
            <a:pPr>
              <a:buNone/>
            </a:pPr>
            <a:r>
              <a:rPr lang="uk-UA" sz="4400" dirty="0" smtClean="0"/>
              <a:t>		«Краса природи,- говорив він,- відіграє велику роль у вихованні духовного благородства. Вона виховує в душі дитини здатність відчувати, сприймати тонкощі, відтінки речей, явищ, порухи серця»    Як відомо, в дошкільному віці переважає образне мислення, тому перед дітьми і відкриється прекрасний світ у живих барвах, яскравих та трепетних звуках, у казці та грі, у власній творчості, красі, що надихають дитячі серця, в прагненні робити людям добро. </a:t>
            </a:r>
          </a:p>
          <a:p>
            <a:endParaRPr lang="uk-UA" dirty="0"/>
          </a:p>
        </p:txBody>
      </p:sp>
      <p:pic>
        <p:nvPicPr>
          <p:cNvPr id="19457" name="Picture 1" descr="C:\Users\Артем\Desktop\Новая папка\4430559_large.jpg"/>
          <p:cNvPicPr>
            <a:picLocks noChangeAspect="1" noChangeArrowheads="1"/>
          </p:cNvPicPr>
          <p:nvPr/>
        </p:nvPicPr>
        <p:blipFill>
          <a:blip r:embed="rId3" cstate="print"/>
          <a:srcRect/>
          <a:stretch>
            <a:fillRect/>
          </a:stretch>
        </p:blipFill>
        <p:spPr bwMode="auto">
          <a:xfrm>
            <a:off x="395536" y="188640"/>
            <a:ext cx="2438400" cy="2044700"/>
          </a:xfrm>
          <a:prstGeom prst="rect">
            <a:avLst/>
          </a:prstGeom>
          <a:noFill/>
        </p:spPr>
      </p:pic>
      <p:pic>
        <p:nvPicPr>
          <p:cNvPr id="19458" name="Picture 2" descr="C:\Users\Артем\Desktop\Новая папка\Autumn.jpg"/>
          <p:cNvPicPr>
            <a:picLocks noChangeAspect="1" noChangeArrowheads="1"/>
          </p:cNvPicPr>
          <p:nvPr/>
        </p:nvPicPr>
        <p:blipFill>
          <a:blip r:embed="rId4" cstate="print"/>
          <a:srcRect/>
          <a:stretch>
            <a:fillRect/>
          </a:stretch>
        </p:blipFill>
        <p:spPr bwMode="auto">
          <a:xfrm>
            <a:off x="251520" y="2420888"/>
            <a:ext cx="2771800" cy="4157700"/>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323528" y="404664"/>
            <a:ext cx="4680520" cy="6192688"/>
          </a:xfrm>
        </p:spPr>
        <p:txBody>
          <a:bodyPr>
            <a:normAutofit fontScale="40000" lnSpcReduction="20000"/>
          </a:bodyPr>
          <a:lstStyle/>
          <a:p>
            <a:pPr>
              <a:buNone/>
            </a:pPr>
            <a:r>
              <a:rPr lang="uk-UA" b="1" dirty="0" smtClean="0"/>
              <a:t>		</a:t>
            </a:r>
            <a:r>
              <a:rPr lang="uk-UA" sz="5000" dirty="0" smtClean="0"/>
              <a:t>В. Сухомлинський у своїй роботі часто проводив спостереження, коли природа ледь прокидалася. Тому дуже важливо зацікавити дітей зранку об'єктом спостереження, замилуватись ним. Бо тільки зацікавлення викликає допитливість, тільки милування породжує найдобріші почуття, бажання зберегти, допомогти, примножити. Хвилинки милування дають змогу закласти позитивний стан душі на весь день.  З групами молодшого віку можна проводити хвилинки милування, які поєднанні з класичною музикою, образотворчою діяльністю пробуджують в серцях дітей вічне, добре і прекрасне. Ці заняття проводити щоденно не можна, бо вони втрачають свіжість, природність. Такі уроки проходять раз-двічі на місяць.</a:t>
            </a:r>
          </a:p>
          <a:p>
            <a:endParaRPr lang="uk-UA" sz="5000" dirty="0"/>
          </a:p>
        </p:txBody>
      </p:sp>
      <p:pic>
        <p:nvPicPr>
          <p:cNvPr id="18433" name="Picture 1" descr="C:\Users\Артем\Desktop\Новая папка\izobrazhenie_1103.jpg"/>
          <p:cNvPicPr>
            <a:picLocks noChangeAspect="1" noChangeArrowheads="1"/>
          </p:cNvPicPr>
          <p:nvPr/>
        </p:nvPicPr>
        <p:blipFill>
          <a:blip r:embed="rId3" cstate="print"/>
          <a:srcRect/>
          <a:stretch>
            <a:fillRect/>
          </a:stretch>
        </p:blipFill>
        <p:spPr bwMode="auto">
          <a:xfrm>
            <a:off x="5436096" y="476672"/>
            <a:ext cx="3240360" cy="2404598"/>
          </a:xfrm>
          <a:prstGeom prst="rect">
            <a:avLst/>
          </a:prstGeom>
          <a:noFill/>
        </p:spPr>
      </p:pic>
      <p:pic>
        <p:nvPicPr>
          <p:cNvPr id="18434" name="Picture 2" descr="C:\Users\Артем\Desktop\Новая папка\2013-2014 014.jpg"/>
          <p:cNvPicPr>
            <a:picLocks noChangeAspect="1" noChangeArrowheads="1"/>
          </p:cNvPicPr>
          <p:nvPr/>
        </p:nvPicPr>
        <p:blipFill>
          <a:blip r:embed="rId4" cstate="print"/>
          <a:srcRect/>
          <a:stretch>
            <a:fillRect/>
          </a:stretch>
        </p:blipFill>
        <p:spPr bwMode="auto">
          <a:xfrm>
            <a:off x="5436096" y="3717032"/>
            <a:ext cx="3323861" cy="2492896"/>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067944" y="0"/>
            <a:ext cx="5076056" cy="6858000"/>
          </a:xfrm>
        </p:spPr>
        <p:txBody>
          <a:bodyPr>
            <a:normAutofit fontScale="25000" lnSpcReduction="20000"/>
          </a:bodyPr>
          <a:lstStyle/>
          <a:p>
            <a:pPr>
              <a:buNone/>
            </a:pPr>
            <a:r>
              <a:rPr lang="uk-UA" b="1" dirty="0" smtClean="0"/>
              <a:t>		</a:t>
            </a:r>
          </a:p>
          <a:p>
            <a:pPr>
              <a:buNone/>
            </a:pPr>
            <a:r>
              <a:rPr lang="uk-UA" sz="8000" b="1" dirty="0" smtClean="0"/>
              <a:t>		</a:t>
            </a:r>
            <a:r>
              <a:rPr lang="uk-UA" sz="8000" dirty="0" smtClean="0"/>
              <a:t>Видатний педагог особливу увагу приділяв проведенню уроків мислення. Він разом зі своїми колегами розробив «300 уроків мислення в природі» і створив так звану «Школу під голубим небом, Школу радості, Школу мислення і розвитку дітей». Треба, щоб у ранньому віці дітям «</a:t>
            </a:r>
            <a:r>
              <a:rPr lang="uk-UA" sz="8000" dirty="0" err="1" smtClean="0"/>
              <a:t>...відкривалося</a:t>
            </a:r>
            <a:r>
              <a:rPr lang="uk-UA" sz="8000" dirty="0" smtClean="0"/>
              <a:t> якомога більше незрозумілого... У дитини виникає багато питань: чому? </a:t>
            </a:r>
            <a:r>
              <a:rPr lang="uk-UA" sz="8000" dirty="0" err="1" smtClean="0"/>
              <a:t>...дитина</a:t>
            </a:r>
            <a:r>
              <a:rPr lang="uk-UA" sz="8000" dirty="0" smtClean="0"/>
              <a:t> думає спостерігаючи і спостерігає думаючи, - це винятково важлива умова вияву, вираження талановитості дитини». Працюючи за В.Сухомлинським, педагоги, повинні вчити дітей любити природу, вчити жити за законами природи. Жоден з вихователів не в праві байдуже пройти мимо квітки, яка тільки-но зацвіла, повинен завжди звернути увагу дітей на те, що в цьому році чомусь дуже багато метеликів літають над клумбами і запитати у дітей: чому? Як ви гадаєте?, - а думок почують у відповідь безліч...</a:t>
            </a:r>
          </a:p>
          <a:p>
            <a:endParaRPr lang="uk-UA" sz="8000" dirty="0"/>
          </a:p>
        </p:txBody>
      </p:sp>
      <p:pic>
        <p:nvPicPr>
          <p:cNvPr id="17410" name="Picture 2" descr="C:\Users\Артем\Desktop\Новая папка\1993061.jpg"/>
          <p:cNvPicPr>
            <a:picLocks noChangeAspect="1" noChangeArrowheads="1"/>
          </p:cNvPicPr>
          <p:nvPr/>
        </p:nvPicPr>
        <p:blipFill>
          <a:blip r:embed="rId3" cstate="print"/>
          <a:srcRect/>
          <a:stretch>
            <a:fillRect/>
          </a:stretch>
        </p:blipFill>
        <p:spPr bwMode="auto">
          <a:xfrm rot="10800000" flipV="1">
            <a:off x="323528" y="836712"/>
            <a:ext cx="3312368" cy="2351782"/>
          </a:xfrm>
          <a:prstGeom prst="rect">
            <a:avLst/>
          </a:prstGeom>
          <a:noFill/>
        </p:spPr>
      </p:pic>
      <p:pic>
        <p:nvPicPr>
          <p:cNvPr id="1026" name="Picture 2" descr="C:\Users\Артем\Desktop\Новая папка\boy_magnifyingglass_900.jpg"/>
          <p:cNvPicPr>
            <a:picLocks noChangeAspect="1" noChangeArrowheads="1"/>
          </p:cNvPicPr>
          <p:nvPr/>
        </p:nvPicPr>
        <p:blipFill>
          <a:blip r:embed="rId4" cstate="print"/>
          <a:srcRect/>
          <a:stretch>
            <a:fillRect/>
          </a:stretch>
        </p:blipFill>
        <p:spPr bwMode="auto">
          <a:xfrm>
            <a:off x="323528" y="3789040"/>
            <a:ext cx="3832684" cy="2160240"/>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27384"/>
            <a:ext cx="9144000" cy="6858000"/>
          </a:xfrm>
          <a:prstGeom prst="rect">
            <a:avLst/>
          </a:prstGeom>
        </p:spPr>
      </p:pic>
      <p:sp>
        <p:nvSpPr>
          <p:cNvPr id="3" name="Содержимое 2"/>
          <p:cNvSpPr>
            <a:spLocks noGrp="1"/>
          </p:cNvSpPr>
          <p:nvPr>
            <p:ph idx="1"/>
          </p:nvPr>
        </p:nvSpPr>
        <p:spPr>
          <a:xfrm>
            <a:off x="0" y="0"/>
            <a:ext cx="5652120" cy="6597352"/>
          </a:xfrm>
        </p:spPr>
        <p:txBody>
          <a:bodyPr>
            <a:normAutofit fontScale="25000" lnSpcReduction="20000"/>
          </a:bodyPr>
          <a:lstStyle/>
          <a:p>
            <a:endParaRPr lang="uk-UA" b="1" dirty="0" smtClean="0"/>
          </a:p>
          <a:p>
            <a:pPr>
              <a:buNone/>
            </a:pPr>
            <a:r>
              <a:rPr lang="uk-UA" b="1" dirty="0" smtClean="0"/>
              <a:t>		</a:t>
            </a:r>
            <a:r>
              <a:rPr lang="uk-UA" sz="8000" dirty="0" smtClean="0"/>
              <a:t>У системі виховання В.Сухомлинського природі, як </a:t>
            </a:r>
            <a:r>
              <a:rPr lang="uk-UA" sz="8000" dirty="0" err="1" smtClean="0"/>
              <a:t>об'</a:t>
            </a:r>
            <a:r>
              <a:rPr lang="uk-UA" sz="8000" dirty="0" smtClean="0"/>
              <a:t> </a:t>
            </a:r>
            <a:r>
              <a:rPr lang="uk-UA" sz="8000" dirty="0" err="1" smtClean="0"/>
              <a:t>єкту</a:t>
            </a:r>
            <a:r>
              <a:rPr lang="uk-UA" sz="8000" dirty="0" smtClean="0"/>
              <a:t> пізнання, приділяється велика увага. Але природа сама собою не виховує. Виховує тільки активна взаємодія людини з природою</a:t>
            </a:r>
            <a:r>
              <a:rPr lang="uk-UA" sz="8000" i="1" dirty="0" smtClean="0"/>
              <a:t>. «Добрі почуття своїм корінням сягають у дитинство, а людяність, доброта, лагідність, доброзичливість народжуються у процесі, турботах, хвилюваннях про красу навколишнього світу. Ми прагнемо, щоб усе життя вихованців було сповнене творінням у світі природи»</a:t>
            </a:r>
            <a:r>
              <a:rPr lang="uk-UA" sz="8000" dirty="0" smtClean="0"/>
              <a:t> - ця думка теж одна із перлин спадку видатного педагога. І вона  перекликається з екологічною проблемою сьогодення, успіх у вирішенні якої належатиме дітям.</a:t>
            </a:r>
          </a:p>
          <a:p>
            <a:pPr>
              <a:buNone/>
            </a:pPr>
            <a:r>
              <a:rPr lang="uk-UA" sz="8000" dirty="0" smtClean="0"/>
              <a:t>		З допомогою хвилинок милування ми намагаємося задіяти тонкі механізми впливу на емоційну сферу дитини. </a:t>
            </a:r>
            <a:r>
              <a:rPr lang="uk-UA" sz="8000" i="1" dirty="0" smtClean="0"/>
              <a:t>Перед дітьми, особливо маленькими, ніколи неможна закривати живе вікно в природу. Дитина має бачити, як наливається колос, як розкривається квітка»,  говорив В.Сухомлинський. </a:t>
            </a:r>
            <a:r>
              <a:rPr lang="uk-UA" sz="8000" dirty="0" smtClean="0"/>
              <a:t> В кожній груповій кімнаті є куточки краси. Це своєрідна форма естетично-емоційного контакту дітей з навколишнім світом.</a:t>
            </a:r>
          </a:p>
          <a:p>
            <a:pPr>
              <a:buNone/>
            </a:pPr>
            <a:r>
              <a:rPr lang="uk-UA" sz="8000" dirty="0" smtClean="0"/>
              <a:t>	     </a:t>
            </a:r>
          </a:p>
          <a:p>
            <a:endParaRPr lang="uk-UA" sz="5000" dirty="0"/>
          </a:p>
        </p:txBody>
      </p:sp>
      <p:pic>
        <p:nvPicPr>
          <p:cNvPr id="5" name="Рисунок 4"/>
          <p:cNvPicPr/>
          <p:nvPr/>
        </p:nvPicPr>
        <p:blipFill>
          <a:blip r:embed="rId3" cstate="print"/>
          <a:srcRect/>
          <a:stretch>
            <a:fillRect/>
          </a:stretch>
        </p:blipFill>
        <p:spPr bwMode="auto">
          <a:xfrm>
            <a:off x="5580112" y="0"/>
            <a:ext cx="3563888" cy="3068960"/>
          </a:xfrm>
          <a:prstGeom prst="rect">
            <a:avLst/>
          </a:prstGeom>
          <a:noFill/>
          <a:ln w="9525">
            <a:noFill/>
            <a:miter lim="800000"/>
            <a:headEnd/>
            <a:tailEnd/>
          </a:ln>
        </p:spPr>
      </p:pic>
      <p:pic>
        <p:nvPicPr>
          <p:cNvPr id="2050" name="Picture 2" descr="F:\thumb_729__lightbox.jpeg"/>
          <p:cNvPicPr>
            <a:picLocks noChangeAspect="1" noChangeArrowheads="1"/>
          </p:cNvPicPr>
          <p:nvPr/>
        </p:nvPicPr>
        <p:blipFill>
          <a:blip r:embed="rId4" cstate="print"/>
          <a:srcRect/>
          <a:stretch>
            <a:fillRect/>
          </a:stretch>
        </p:blipFill>
        <p:spPr bwMode="auto">
          <a:xfrm>
            <a:off x="5796136" y="4149080"/>
            <a:ext cx="3347864" cy="2441151"/>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27384"/>
            <a:ext cx="9144000" cy="6858000"/>
          </a:xfrm>
          <a:prstGeom prst="rect">
            <a:avLst/>
          </a:prstGeom>
        </p:spPr>
      </p:pic>
      <p:sp>
        <p:nvSpPr>
          <p:cNvPr id="3" name="Содержимое 2"/>
          <p:cNvSpPr>
            <a:spLocks noGrp="1"/>
          </p:cNvSpPr>
          <p:nvPr>
            <p:ph idx="1"/>
          </p:nvPr>
        </p:nvSpPr>
        <p:spPr>
          <a:xfrm>
            <a:off x="0" y="0"/>
            <a:ext cx="5220072" cy="6597352"/>
          </a:xfrm>
        </p:spPr>
        <p:txBody>
          <a:bodyPr>
            <a:normAutofit fontScale="25000" lnSpcReduction="20000"/>
          </a:bodyPr>
          <a:lstStyle/>
          <a:p>
            <a:endParaRPr lang="uk-UA" b="1" i="1" u="sng" dirty="0" smtClean="0"/>
          </a:p>
          <a:p>
            <a:pPr algn="ctr">
              <a:buNone/>
            </a:pPr>
            <a:r>
              <a:rPr lang="uk-UA" sz="8000" b="1" i="1" dirty="0" smtClean="0"/>
              <a:t>Хвилинки милування (хвилинки тиші, хвилинки насолоди)</a:t>
            </a:r>
            <a:endParaRPr lang="uk-UA" sz="8000" dirty="0" smtClean="0"/>
          </a:p>
          <a:p>
            <a:pPr>
              <a:buNone/>
            </a:pPr>
            <a:r>
              <a:rPr lang="uk-UA" sz="8000" i="1" dirty="0" smtClean="0"/>
              <a:t>		</a:t>
            </a:r>
            <a:endParaRPr lang="uk-UA" sz="8000" dirty="0" smtClean="0"/>
          </a:p>
          <a:p>
            <a:pPr>
              <a:buNone/>
            </a:pPr>
            <a:r>
              <a:rPr lang="uk-UA" sz="8000" dirty="0" smtClean="0"/>
              <a:t>		Спілкування з природним довкіллям спільно з дорослими допомагає дітям оволодівати емоційною регуляцією поведінки, засвоювати її еталони. А саме:</a:t>
            </a:r>
          </a:p>
          <a:p>
            <a:pPr>
              <a:buNone/>
            </a:pPr>
            <a:r>
              <a:rPr lang="uk-UA" sz="8000" dirty="0" smtClean="0"/>
              <a:t>	-  бути добрими до рослин і тварин, доброзичливо звертатися до них, лагідно торкатися листя, кори, квітки, шерсті тварин, пір’я птахів, не робити різких рухів біля них, аби не злякати, не потривожити</a:t>
            </a:r>
          </a:p>
          <a:p>
            <a:pPr>
              <a:buNone/>
            </a:pPr>
            <a:r>
              <a:rPr lang="uk-UA" sz="8000" dirty="0" smtClean="0"/>
              <a:t>	стримувати бажання надокучити тваринам – особливо тим, які легко потрапляють до рук (комахам, дощовим червам, молюскам, земноводним, слабким пташенятам, дитинчатам свійських тварин)</a:t>
            </a:r>
          </a:p>
          <a:p>
            <a:pPr lvl="0">
              <a:buNone/>
            </a:pPr>
            <a:r>
              <a:rPr lang="uk-UA" sz="8000" dirty="0" smtClean="0"/>
              <a:t>	-  стримувати негативні емоції щодо природної біди в довкіллі (наприклад, голодна кішка довго й голосно нявчить, на сріблясте павутиння вибіг страшний павук, стебло ромашки густо вкрите попелицями тощо).</a:t>
            </a:r>
          </a:p>
          <a:p>
            <a:endParaRPr lang="uk-UA" sz="6200" dirty="0"/>
          </a:p>
        </p:txBody>
      </p:sp>
      <p:pic>
        <p:nvPicPr>
          <p:cNvPr id="15361" name="Picture 1" descr="C:\Users\Артем\Desktop\Новая папка\15626892.jpg"/>
          <p:cNvPicPr>
            <a:picLocks noChangeAspect="1" noChangeArrowheads="1"/>
          </p:cNvPicPr>
          <p:nvPr/>
        </p:nvPicPr>
        <p:blipFill>
          <a:blip r:embed="rId3" cstate="print"/>
          <a:srcRect/>
          <a:stretch>
            <a:fillRect/>
          </a:stretch>
        </p:blipFill>
        <p:spPr bwMode="auto">
          <a:xfrm>
            <a:off x="5940152" y="548680"/>
            <a:ext cx="2448272" cy="2448272"/>
          </a:xfrm>
          <a:prstGeom prst="rect">
            <a:avLst/>
          </a:prstGeom>
          <a:noFill/>
        </p:spPr>
      </p:pic>
      <p:pic>
        <p:nvPicPr>
          <p:cNvPr id="3074" name="Picture 2" descr="F:\shutterstock_77193109.jpg"/>
          <p:cNvPicPr>
            <a:picLocks noChangeAspect="1" noChangeArrowheads="1"/>
          </p:cNvPicPr>
          <p:nvPr/>
        </p:nvPicPr>
        <p:blipFill>
          <a:blip r:embed="rId4" cstate="print"/>
          <a:srcRect/>
          <a:stretch>
            <a:fillRect/>
          </a:stretch>
        </p:blipFill>
        <p:spPr bwMode="auto">
          <a:xfrm>
            <a:off x="5508104" y="3897775"/>
            <a:ext cx="3635896" cy="2960225"/>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ypics.ru-43170.jpg"/>
          <p:cNvPicPr>
            <a:picLocks noChangeAspect="1"/>
          </p:cNvPicPr>
          <p:nvPr/>
        </p:nvPicPr>
        <p:blipFill>
          <a:blip r:embed="rId2" cstate="print"/>
          <a:stretch>
            <a:fillRect/>
          </a:stretch>
        </p:blipFill>
        <p:spPr>
          <a:xfrm>
            <a:off x="0" y="-134634"/>
            <a:ext cx="9323512" cy="6992634"/>
          </a:xfrm>
          <a:prstGeom prst="rect">
            <a:avLst/>
          </a:prstGeom>
        </p:spPr>
      </p:pic>
      <p:pic>
        <p:nvPicPr>
          <p:cNvPr id="14337" name="Picture 1" descr="C:\Users\Артем\Desktop\Новая папка\img48.jpg"/>
          <p:cNvPicPr>
            <a:picLocks noGrp="1" noChangeAspect="1" noChangeArrowheads="1"/>
          </p:cNvPicPr>
          <p:nvPr>
            <p:ph idx="1"/>
          </p:nvPr>
        </p:nvPicPr>
        <p:blipFill>
          <a:blip r:embed="rId3" cstate="print"/>
          <a:srcRect/>
          <a:stretch>
            <a:fillRect/>
          </a:stretch>
        </p:blipFill>
        <p:spPr bwMode="auto">
          <a:xfrm>
            <a:off x="1043608" y="836712"/>
            <a:ext cx="7020272" cy="5265204"/>
          </a:xfrm>
          <a:prstGeom prst="rect">
            <a:avLst/>
          </a:prstGeom>
          <a:noFill/>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16</Words>
  <Application>Microsoft Office PowerPoint</Application>
  <PresentationFormat>Экран (4:3)</PresentationFormat>
  <Paragraphs>21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«Хвилинки  милування  в природі» (використання  педагогічної спадщини  В.Сухомлинського) </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Ромашка</cp:lastModifiedBy>
  <cp:revision>21</cp:revision>
  <dcterms:created xsi:type="dcterms:W3CDTF">2015-12-20T10:39:48Z</dcterms:created>
  <dcterms:modified xsi:type="dcterms:W3CDTF">2017-12-06T21:32:48Z</dcterms:modified>
</cp:coreProperties>
</file>